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72" r:id="rId4"/>
    <p:sldId id="257" r:id="rId5"/>
    <p:sldId id="260" r:id="rId6"/>
    <p:sldId id="259" r:id="rId7"/>
    <p:sldId id="310" r:id="rId8"/>
    <p:sldId id="322" r:id="rId9"/>
    <p:sldId id="324" r:id="rId10"/>
    <p:sldId id="261" r:id="rId11"/>
    <p:sldId id="303" r:id="rId12"/>
    <p:sldId id="326" r:id="rId13"/>
    <p:sldId id="267" r:id="rId14"/>
    <p:sldId id="266" r:id="rId15"/>
    <p:sldId id="269" r:id="rId16"/>
    <p:sldId id="271" r:id="rId17"/>
    <p:sldId id="275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52"/>
    <p:restoredTop sz="94375"/>
  </p:normalViewPr>
  <p:slideViewPr>
    <p:cSldViewPr snapToGrid="0" snapToObjects="1">
      <p:cViewPr varScale="1">
        <p:scale>
          <a:sx n="68" d="100"/>
          <a:sy n="68" d="100"/>
        </p:scale>
        <p:origin x="23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D3146-3FC7-F048-B386-B3E5ADA72268}" type="datetimeFigureOut">
              <a:rPr lang="nl-NL" smtClean="0"/>
              <a:t>22-09-19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92606-2884-084E-A84F-F03D7FACDD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577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82B05-C3D5-1F48-BEAB-FEE303A0DEA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437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9B7A-BDBE-3F40-AD22-6229D832C0A1}" type="datetimeFigureOut">
              <a:rPr lang="nl-NL" smtClean="0"/>
              <a:t>22-09-19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812B-62AC-B241-88BA-2513392BD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547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9B7A-BDBE-3F40-AD22-6229D832C0A1}" type="datetimeFigureOut">
              <a:rPr lang="nl-NL" smtClean="0"/>
              <a:t>22-09-19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812B-62AC-B241-88BA-2513392BD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982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9B7A-BDBE-3F40-AD22-6229D832C0A1}" type="datetimeFigureOut">
              <a:rPr lang="nl-NL" smtClean="0"/>
              <a:t>22-09-19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812B-62AC-B241-88BA-2513392BD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886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9B7A-BDBE-3F40-AD22-6229D832C0A1}" type="datetimeFigureOut">
              <a:rPr lang="nl-NL" smtClean="0"/>
              <a:t>22-09-19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812B-62AC-B241-88BA-2513392BD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922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9B7A-BDBE-3F40-AD22-6229D832C0A1}" type="datetimeFigureOut">
              <a:rPr lang="nl-NL" smtClean="0"/>
              <a:t>22-09-19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812B-62AC-B241-88BA-2513392BD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609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9B7A-BDBE-3F40-AD22-6229D832C0A1}" type="datetimeFigureOut">
              <a:rPr lang="nl-NL" smtClean="0"/>
              <a:t>22-09-19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812B-62AC-B241-88BA-2513392BD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182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9B7A-BDBE-3F40-AD22-6229D832C0A1}" type="datetimeFigureOut">
              <a:rPr lang="nl-NL" smtClean="0"/>
              <a:t>22-09-19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812B-62AC-B241-88BA-2513392BD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248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9B7A-BDBE-3F40-AD22-6229D832C0A1}" type="datetimeFigureOut">
              <a:rPr lang="nl-NL" smtClean="0"/>
              <a:t>22-09-19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812B-62AC-B241-88BA-2513392BD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68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9B7A-BDBE-3F40-AD22-6229D832C0A1}" type="datetimeFigureOut">
              <a:rPr lang="nl-NL" smtClean="0"/>
              <a:t>22-09-19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812B-62AC-B241-88BA-2513392BD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93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9B7A-BDBE-3F40-AD22-6229D832C0A1}" type="datetimeFigureOut">
              <a:rPr lang="nl-NL" smtClean="0"/>
              <a:t>22-09-19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812B-62AC-B241-88BA-2513392BD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98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9B7A-BDBE-3F40-AD22-6229D832C0A1}" type="datetimeFigureOut">
              <a:rPr lang="nl-NL" smtClean="0"/>
              <a:t>22-09-19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812B-62AC-B241-88BA-2513392BD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88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09B7A-BDBE-3F40-AD22-6229D832C0A1}" type="datetimeFigureOut">
              <a:rPr lang="nl-NL" smtClean="0"/>
              <a:t>22-09-19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2812B-62AC-B241-88BA-2513392BD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58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youtube.com/watch?time_continue=46&amp;v=WANNqr-vcx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OFHGFZxtnY" TargetMode="External"/><Relationship Id="rId2" Type="http://schemas.openxmlformats.org/officeDocument/2006/relationships/hyperlink" Target="https://www.youtube.com/watch?v=mOLOeaYjRM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hyperlink" Target="https://www.youtube.com/watch?v=JlvCzCgVCl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Herhaling Massacultuur jaren 50/60/70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0" y="-830563"/>
            <a:ext cx="12344400" cy="868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90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JAREN 60: AMERIKA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HIPPIES: PSYCHEDELIC ROCK (ONDER INVLOED DRUGS)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 / PROTEST TEGEN OORLOG VIETNAM / RELIGIE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LOVE PEACE AND HAPPINES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EERSTE MUZIEKFESTIVAL: WOODSTOCK</a:t>
            </a:r>
          </a:p>
        </p:txBody>
      </p:sp>
      <p:pic>
        <p:nvPicPr>
          <p:cNvPr id="4" name="Tijdelijke aanduiding voor inhoud 3" descr="wood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3" b="15243"/>
          <a:stretch>
            <a:fillRect/>
          </a:stretch>
        </p:blipFill>
        <p:spPr>
          <a:xfrm>
            <a:off x="8013032" y="2560638"/>
            <a:ext cx="3605462" cy="375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1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Free </a:t>
            </a:r>
            <a:r>
              <a:rPr lang="nl-NL" dirty="0" err="1">
                <a:solidFill>
                  <a:schemeClr val="bg1"/>
                </a:solidFill>
              </a:rPr>
              <a:t>your</a:t>
            </a:r>
            <a:r>
              <a:rPr lang="nl-NL" dirty="0">
                <a:solidFill>
                  <a:schemeClr val="bg1"/>
                </a:solidFill>
              </a:rPr>
              <a:t> mind </a:t>
            </a:r>
            <a:r>
              <a:rPr lang="nl-NL" dirty="0" err="1">
                <a:solidFill>
                  <a:schemeClr val="bg1"/>
                </a:solidFill>
              </a:rPr>
              <a:t>and</a:t>
            </a:r>
            <a:r>
              <a:rPr lang="nl-NL" dirty="0">
                <a:solidFill>
                  <a:schemeClr val="bg1"/>
                </a:solidFill>
              </a:rPr>
              <a:t> the rest </a:t>
            </a:r>
            <a:r>
              <a:rPr lang="nl-NL" dirty="0" err="1">
                <a:solidFill>
                  <a:schemeClr val="bg1"/>
                </a:solidFill>
              </a:rPr>
              <a:t>will</a:t>
            </a:r>
            <a:r>
              <a:rPr lang="nl-NL" dirty="0">
                <a:solidFill>
                  <a:schemeClr val="bg1"/>
                </a:solidFill>
              </a:rPr>
              <a:t> follow....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Inspiratiebronnen eind jaren ‘60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pPr lvl="6"/>
            <a:r>
              <a:rPr lang="nl-NL" dirty="0">
                <a:solidFill>
                  <a:schemeClr val="bg1"/>
                </a:solidFill>
              </a:rPr>
              <a:t>Drugs</a:t>
            </a:r>
          </a:p>
          <a:p>
            <a:pPr lvl="6"/>
            <a:r>
              <a:rPr lang="nl-NL" dirty="0">
                <a:solidFill>
                  <a:schemeClr val="bg1"/>
                </a:solidFill>
              </a:rPr>
              <a:t>Oosterse mystiek</a:t>
            </a:r>
          </a:p>
          <a:p>
            <a:pPr lvl="6"/>
            <a:r>
              <a:rPr lang="nl-NL" dirty="0">
                <a:solidFill>
                  <a:schemeClr val="bg1"/>
                </a:solidFill>
              </a:rPr>
              <a:t>Politieke stellingname</a:t>
            </a:r>
          </a:p>
          <a:p>
            <a:pPr lvl="6"/>
            <a:r>
              <a:rPr lang="nl-NL" dirty="0">
                <a:solidFill>
                  <a:schemeClr val="bg1"/>
                </a:solidFill>
              </a:rPr>
              <a:t>Sound en (aparte) instrumenten (experimenteren)</a:t>
            </a:r>
          </a:p>
          <a:p>
            <a:pPr lvl="6"/>
            <a:r>
              <a:rPr lang="nl-NL" dirty="0">
                <a:solidFill>
                  <a:schemeClr val="bg1"/>
                </a:solidFill>
                <a:hlinkClick r:id="rId2"/>
              </a:rPr>
              <a:t>https://www.youtube.com/watch?time_continue=46&amp;v=WANNqr-vcx0</a:t>
            </a:r>
            <a:endParaRPr lang="nl-NL" dirty="0">
              <a:solidFill>
                <a:schemeClr val="bg1"/>
              </a:solidFill>
            </a:endParaRPr>
          </a:p>
          <a:p>
            <a:pPr lvl="6"/>
            <a:endParaRPr lang="nl-NL" dirty="0">
              <a:solidFill>
                <a:schemeClr val="bg1"/>
              </a:solidFill>
            </a:endParaRPr>
          </a:p>
          <a:p>
            <a:pPr lvl="6"/>
            <a:endParaRPr lang="nl-NL" dirty="0">
              <a:solidFill>
                <a:schemeClr val="bg1"/>
              </a:solidFill>
            </a:endParaRPr>
          </a:p>
          <a:p>
            <a:pPr lvl="6"/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 descr="784864bf3d679a94312aee70a73f6555aGlwcGllcy5qcGc=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33" y="3631873"/>
            <a:ext cx="2358008" cy="2401056"/>
          </a:xfrm>
          <a:prstGeom prst="rect">
            <a:avLst/>
          </a:prstGeom>
        </p:spPr>
      </p:pic>
      <p:pic>
        <p:nvPicPr>
          <p:cNvPr id="5" name="Afbeelding 4" descr="bhagw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129" y="4653136"/>
            <a:ext cx="3665183" cy="1927278"/>
          </a:xfrm>
          <a:prstGeom prst="rect">
            <a:avLst/>
          </a:prstGeom>
        </p:spPr>
      </p:pic>
      <p:pic>
        <p:nvPicPr>
          <p:cNvPr id="6" name="Afbeelding 5" descr="vietnam-war-protes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574" y="1268760"/>
            <a:ext cx="2302227" cy="2304256"/>
          </a:xfrm>
          <a:prstGeom prst="rect">
            <a:avLst/>
          </a:prstGeom>
        </p:spPr>
      </p:pic>
      <p:pic>
        <p:nvPicPr>
          <p:cNvPr id="7" name="Afbeelding 6" descr="Klassiekesynthesiz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36" y="4423916"/>
            <a:ext cx="2880363" cy="18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23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woods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3" b="15243"/>
          <a:stretch>
            <a:fillRect/>
          </a:stretch>
        </p:blipFill>
        <p:spPr>
          <a:xfrm>
            <a:off x="1524000" y="274639"/>
            <a:ext cx="2772854" cy="2531531"/>
          </a:xfrm>
        </p:spPr>
      </p:pic>
      <p:pic>
        <p:nvPicPr>
          <p:cNvPr id="5" name="Afbeelding 4" descr="woodstock-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240527"/>
            <a:ext cx="2840112" cy="2641972"/>
          </a:xfrm>
          <a:prstGeom prst="rect">
            <a:avLst/>
          </a:prstGeom>
        </p:spPr>
      </p:pic>
      <p:pic>
        <p:nvPicPr>
          <p:cNvPr id="6" name="Afbeelding 5" descr="Woodsto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54" y="2940814"/>
            <a:ext cx="2771800" cy="2100848"/>
          </a:xfrm>
          <a:prstGeom prst="rect">
            <a:avLst/>
          </a:prstGeom>
        </p:spPr>
      </p:pic>
      <p:pic>
        <p:nvPicPr>
          <p:cNvPr id="7" name="Afbeelding 6" descr="woodstock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2806169"/>
            <a:ext cx="3079246" cy="3073931"/>
          </a:xfrm>
          <a:prstGeom prst="rect">
            <a:avLst/>
          </a:prstGeom>
        </p:spPr>
      </p:pic>
      <p:pic>
        <p:nvPicPr>
          <p:cNvPr id="8" name="Afbeelding 7" descr="woodstock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476" y="2940814"/>
            <a:ext cx="2772854" cy="1816338"/>
          </a:xfrm>
          <a:prstGeom prst="rect">
            <a:avLst/>
          </a:prstGeom>
        </p:spPr>
      </p:pic>
      <p:pic>
        <p:nvPicPr>
          <p:cNvPr id="9" name="Afbeelding 8" descr="woodstock69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439" y="4786833"/>
            <a:ext cx="2451476" cy="1798778"/>
          </a:xfrm>
          <a:prstGeom prst="rect">
            <a:avLst/>
          </a:prstGeom>
        </p:spPr>
      </p:pic>
      <p:pic>
        <p:nvPicPr>
          <p:cNvPr id="10" name="Afbeelding 9" descr="Woodstock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854" y="274639"/>
            <a:ext cx="3455330" cy="2483655"/>
          </a:xfrm>
          <a:prstGeom prst="rect">
            <a:avLst/>
          </a:prstGeom>
        </p:spPr>
      </p:pic>
      <p:pic>
        <p:nvPicPr>
          <p:cNvPr id="11" name="Picture 4" descr="250px-Woodstock_poster.jpg">
            <a:extLst>
              <a:ext uri="{FF2B5EF4-FFF2-40B4-BE49-F238E27FC236}">
                <a16:creationId xmlns:a16="http://schemas.microsoft.com/office/drawing/2014/main" id="{518A9953-4E30-D046-B38D-CD4BD95E39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1173" y="3440728"/>
            <a:ext cx="2218629" cy="320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54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800" dirty="0">
                <a:solidFill>
                  <a:srgbClr val="FF0000"/>
                </a:solidFill>
              </a:rPr>
              <a:t>VOORBEELD EXAMENVRAAG JAREN 60</a:t>
            </a:r>
          </a:p>
        </p:txBody>
      </p:sp>
    </p:spTree>
    <p:extLst>
      <p:ext uri="{BB962C8B-B14F-4D97-AF65-F5344CB8AC3E}">
        <p14:creationId xmlns:p14="http://schemas.microsoft.com/office/powerpoint/2010/main" val="946735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3</a:t>
            </a:r>
          </a:p>
        </p:txBody>
      </p:sp>
      <p:pic>
        <p:nvPicPr>
          <p:cNvPr id="4" name="Tijdelijke aanduiding voor inhoud 3" descr="Afbeelding 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888" b="-89888"/>
          <a:stretch>
            <a:fillRect/>
          </a:stretch>
        </p:blipFill>
        <p:spPr>
          <a:xfrm>
            <a:off x="1981200" y="1"/>
            <a:ext cx="8229600" cy="6126164"/>
          </a:xfrm>
        </p:spPr>
      </p:pic>
    </p:spTree>
    <p:extLst>
      <p:ext uri="{BB962C8B-B14F-4D97-AF65-F5344CB8AC3E}">
        <p14:creationId xmlns:p14="http://schemas.microsoft.com/office/powerpoint/2010/main" val="485052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l-NL" dirty="0">
                <a:solidFill>
                  <a:schemeClr val="bg1"/>
                </a:solidFill>
              </a:rPr>
              <a:t>Het  ‘uit 1 mond’ laten klinken van protest, gezamenlijk zingen</a:t>
            </a:r>
          </a:p>
          <a:p>
            <a:pPr marL="514350" indent="-514350">
              <a:buAutoNum type="arabicPeriod"/>
            </a:pPr>
            <a:r>
              <a:rPr lang="nl-NL" dirty="0">
                <a:solidFill>
                  <a:schemeClr val="bg1"/>
                </a:solidFill>
              </a:rPr>
              <a:t>Versterken saamhorigheidsgevoel</a:t>
            </a:r>
          </a:p>
          <a:p>
            <a:pPr marL="514350" indent="-514350">
              <a:buAutoNum type="arabicPeriod"/>
            </a:pPr>
            <a:r>
              <a:rPr lang="nl-NL" dirty="0">
                <a:solidFill>
                  <a:schemeClr val="bg1"/>
                </a:solidFill>
              </a:rPr>
              <a:t>Gemakkelijk kunnen onthouden van de tekst, doordat deze op muziek is gezet</a:t>
            </a:r>
          </a:p>
        </p:txBody>
      </p:sp>
    </p:spTree>
    <p:extLst>
      <p:ext uri="{BB962C8B-B14F-4D97-AF65-F5344CB8AC3E}">
        <p14:creationId xmlns:p14="http://schemas.microsoft.com/office/powerpoint/2010/main" val="206032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5</a:t>
            </a:r>
          </a:p>
        </p:txBody>
      </p:sp>
      <p:pic>
        <p:nvPicPr>
          <p:cNvPr id="4" name="Tijdelijke aanduiding voor inhoud 3" descr="Afbeelding 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553" b="-86553"/>
          <a:stretch>
            <a:fillRect/>
          </a:stretch>
        </p:blipFill>
        <p:spPr>
          <a:xfrm>
            <a:off x="1981200" y="-298937"/>
            <a:ext cx="8229600" cy="6425102"/>
          </a:xfrm>
        </p:spPr>
      </p:pic>
    </p:spTree>
    <p:extLst>
      <p:ext uri="{BB962C8B-B14F-4D97-AF65-F5344CB8AC3E}">
        <p14:creationId xmlns:p14="http://schemas.microsoft.com/office/powerpoint/2010/main" val="1900419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nl-NL" b="1" dirty="0">
              <a:solidFill>
                <a:srgbClr val="FF0000"/>
              </a:solidFill>
              <a:latin typeface="Imprint MT Shadow" charset="0"/>
              <a:ea typeface="Imprint MT Shadow" charset="0"/>
              <a:cs typeface="Imprint MT Shadow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712677" y="10550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chemeClr val="bg1"/>
                </a:solidFill>
              </a:rPr>
              <a:t>Het onderwerp staat in schril contrast met de manier waarop het via de tekst wordt gebracht, namelijk in de vorm van een vrolijke meezinger.</a:t>
            </a:r>
          </a:p>
        </p:txBody>
      </p:sp>
    </p:spTree>
    <p:extLst>
      <p:ext uri="{BB962C8B-B14F-4D97-AF65-F5344CB8AC3E}">
        <p14:creationId xmlns:p14="http://schemas.microsoft.com/office/powerpoint/2010/main" val="1749997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b="1" dirty="0">
                <a:solidFill>
                  <a:srgbClr val="FF0000"/>
                </a:solidFill>
              </a:rPr>
            </a:br>
            <a:br>
              <a:rPr lang="nl-NL" b="1" dirty="0">
                <a:solidFill>
                  <a:srgbClr val="FF0000"/>
                </a:solidFill>
              </a:rPr>
            </a:br>
            <a:r>
              <a:rPr lang="nl-NL" b="1" dirty="0">
                <a:solidFill>
                  <a:srgbClr val="FF0000"/>
                </a:solidFill>
              </a:rPr>
              <a:t>POPMUZIEK ALTIJD LINK MET JEUGDCULTUUR EN TIJDSBEELD</a:t>
            </a:r>
            <a:br>
              <a:rPr lang="nl-NL" b="1" dirty="0">
                <a:solidFill>
                  <a:srgbClr val="FF0000"/>
                </a:solidFill>
              </a:rPr>
            </a:br>
            <a:br>
              <a:rPr lang="nl-NL" dirty="0">
                <a:solidFill>
                  <a:srgbClr val="FF0000"/>
                </a:solidFill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sz="6000" dirty="0">
                <a:solidFill>
                  <a:srgbClr val="FF0000"/>
                </a:solidFill>
              </a:rPr>
              <a:t>KLEDING</a:t>
            </a:r>
          </a:p>
          <a:p>
            <a:r>
              <a:rPr lang="nl-NL" sz="6000" dirty="0">
                <a:solidFill>
                  <a:srgbClr val="FF0000"/>
                </a:solidFill>
              </a:rPr>
              <a:t>DANS</a:t>
            </a:r>
          </a:p>
          <a:p>
            <a:r>
              <a:rPr lang="nl-NL" sz="6000" dirty="0">
                <a:solidFill>
                  <a:srgbClr val="FF0000"/>
                </a:solidFill>
              </a:rPr>
              <a:t>POLITIEKE OPVATTINGEN</a:t>
            </a:r>
          </a:p>
          <a:p>
            <a:r>
              <a:rPr lang="nl-NL" sz="6000" dirty="0">
                <a:solidFill>
                  <a:srgbClr val="FF0000"/>
                </a:solidFill>
              </a:rPr>
              <a:t>INTERESSES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2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  <a:latin typeface="Arial"/>
                <a:cs typeface="Arial"/>
              </a:rPr>
              <a:t>Jeugdcultuur geboren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  <a:latin typeface="Arial"/>
                <a:cs typeface="Arial"/>
              </a:rPr>
              <a:t>Een jongerencultuur is een groep jongeren die gebruik maken van dezelfde soort normen en waarden. Dit uit zich in kleding en andere uiterlijke kenmerken, taal en muziek.</a:t>
            </a:r>
          </a:p>
          <a:p>
            <a:endParaRPr lang="nl-NL" dirty="0"/>
          </a:p>
        </p:txBody>
      </p:sp>
      <p:pic>
        <p:nvPicPr>
          <p:cNvPr id="4" name="Afbeelding 3" descr="Sf_hiph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429000"/>
            <a:ext cx="3343920" cy="2903984"/>
          </a:xfrm>
          <a:prstGeom prst="rect">
            <a:avLst/>
          </a:prstGeom>
        </p:spPr>
      </p:pic>
      <p:pic>
        <p:nvPicPr>
          <p:cNvPr id="5" name="Afbeelding 4" descr="punks-703x3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65" y="3140968"/>
            <a:ext cx="4038352" cy="1536328"/>
          </a:xfrm>
          <a:prstGeom prst="rect">
            <a:avLst/>
          </a:prstGeom>
        </p:spPr>
      </p:pic>
      <p:pic>
        <p:nvPicPr>
          <p:cNvPr id="6" name="Afbeelding 5" descr="docuzondag23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65" y="4434520"/>
            <a:ext cx="1870472" cy="1658776"/>
          </a:xfrm>
          <a:prstGeom prst="rect">
            <a:avLst/>
          </a:prstGeom>
        </p:spPr>
      </p:pic>
      <p:pic>
        <p:nvPicPr>
          <p:cNvPr id="7" name="Afbeelding 6" descr="4038866_ori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937" y="4677296"/>
            <a:ext cx="3070535" cy="177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JAREN 50 AMERIKA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POPMUZIEK GEBOREN: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ZWARTE RHYTHM AND BLUES WERD NAGESPEELD: ROCK AND ROLL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EERSTE POPSTER: ELVIS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JEUGDCULTUUR: EIGEN DANS, KLEDING, 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AFZETTEN TEGEN OUDERS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  <a:hlinkClick r:id="rId2"/>
              </a:rPr>
              <a:t>https://www.youtube.com/watch?v=mOLOeaYjRME</a:t>
            </a: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  <a:hlinkClick r:id="rId3"/>
              </a:rPr>
              <a:t>https://www.youtube.com/watch?v=COFHGFZxtnY</a:t>
            </a: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Picture 3" descr="elvis-blu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5821" y="28143"/>
            <a:ext cx="2277979" cy="2375925"/>
          </a:xfrm>
          <a:prstGeom prst="rect">
            <a:avLst/>
          </a:prstGeom>
        </p:spPr>
      </p:pic>
      <p:pic>
        <p:nvPicPr>
          <p:cNvPr id="5" name="Picture 3" descr="rock-en-roll-jurk-te-huur-in-onze-websho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5821" y="3465095"/>
            <a:ext cx="2558716" cy="28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75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FF0000"/>
                </a:solidFill>
                <a:latin typeface="Arial"/>
                <a:cs typeface="Arial"/>
              </a:rPr>
              <a:t>Kenmerken Rock </a:t>
            </a:r>
            <a:r>
              <a:rPr lang="nl-NL" dirty="0" err="1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lang="nl-NL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nl-NL" dirty="0" err="1">
                <a:solidFill>
                  <a:srgbClr val="FF0000"/>
                </a:solidFill>
                <a:latin typeface="Arial"/>
                <a:cs typeface="Arial"/>
              </a:rPr>
              <a:t>Rollmuziek</a:t>
            </a:r>
            <a:endParaRPr lang="nl-NL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u="sng" dirty="0">
                <a:solidFill>
                  <a:srgbClr val="FF0000"/>
                </a:solidFill>
                <a:latin typeface="Arial"/>
                <a:cs typeface="Arial"/>
              </a:rPr>
              <a:t>Akkoordenschema:  </a:t>
            </a:r>
            <a:r>
              <a:rPr lang="nl-NL" dirty="0">
                <a:solidFill>
                  <a:srgbClr val="FF0000"/>
                </a:solidFill>
                <a:latin typeface="Arial"/>
                <a:cs typeface="Arial"/>
              </a:rPr>
              <a:t>Gebaseerd op een akkoordenschema van 3 akkoorden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nl-NL" u="sng" dirty="0">
                <a:solidFill>
                  <a:srgbClr val="FF0000"/>
                </a:solidFill>
                <a:latin typeface="Arial"/>
                <a:cs typeface="Arial"/>
              </a:rPr>
              <a:t>Instrumenten: </a:t>
            </a:r>
            <a:r>
              <a:rPr lang="nl-NL" dirty="0">
                <a:solidFill>
                  <a:srgbClr val="FF0000"/>
                </a:solidFill>
                <a:latin typeface="Arial"/>
                <a:cs typeface="Arial"/>
              </a:rPr>
              <a:t>Drums, basgitaar, gitaar eventueel aangevuld met saxofoon en piano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nl-NL" u="sng" dirty="0">
                <a:solidFill>
                  <a:srgbClr val="FF0000"/>
                </a:solidFill>
                <a:latin typeface="Arial"/>
                <a:cs typeface="Arial"/>
              </a:rPr>
              <a:t>Muziek: </a:t>
            </a:r>
            <a:r>
              <a:rPr lang="nl-NL" dirty="0">
                <a:solidFill>
                  <a:srgbClr val="FF0000"/>
                </a:solidFill>
                <a:latin typeface="Arial"/>
                <a:cs typeface="Arial"/>
              </a:rPr>
              <a:t>Niet te ingewikkeld, duidelijke structuur van refrein en couplet en opzwepende beat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nl-NL" u="sng" dirty="0">
                <a:solidFill>
                  <a:srgbClr val="FF0000"/>
                </a:solidFill>
                <a:latin typeface="Arial"/>
                <a:cs typeface="Arial"/>
              </a:rPr>
              <a:t>Dansen: </a:t>
            </a:r>
            <a:r>
              <a:rPr lang="nl-NL" dirty="0">
                <a:solidFill>
                  <a:srgbClr val="FF0000"/>
                </a:solidFill>
                <a:latin typeface="Arial"/>
                <a:cs typeface="Arial"/>
              </a:rPr>
              <a:t>Vanuit de heupen</a:t>
            </a:r>
            <a:endParaRPr lang="nl-NL" u="sng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nl-NL" u="sng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nl-NL" u="sng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4144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JAREN 60 ENGELAND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BEATMUZIEK: THE BEATLES</a:t>
            </a:r>
          </a:p>
          <a:p>
            <a:r>
              <a:rPr lang="nl-NL" dirty="0">
                <a:solidFill>
                  <a:srgbClr val="FF0000"/>
                </a:solidFill>
              </a:rPr>
              <a:t>BEATLES MANIA (GEKTE)</a:t>
            </a:r>
          </a:p>
          <a:p>
            <a:r>
              <a:rPr lang="nl-NL" dirty="0">
                <a:solidFill>
                  <a:srgbClr val="FF0000"/>
                </a:solidFill>
                <a:hlinkClick r:id="rId2"/>
              </a:rPr>
              <a:t>https://www.youtube.com/watch?v=JlvCzCgVClw</a:t>
            </a:r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KLEDING, MERCHANDISE 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MEER PROVOCEREN: THE WHO/ROLLING STONES</a:t>
            </a:r>
          </a:p>
        </p:txBody>
      </p:sp>
      <p:pic>
        <p:nvPicPr>
          <p:cNvPr id="4" name="Afbeelding 3" descr="s960x720_e05b933805f085991fdb61433e240026bd45ec5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42" y="365126"/>
            <a:ext cx="3114275" cy="2192648"/>
          </a:xfrm>
          <a:prstGeom prst="rect">
            <a:avLst/>
          </a:prstGeom>
        </p:spPr>
      </p:pic>
      <p:pic>
        <p:nvPicPr>
          <p:cNvPr id="5" name="Picture 5" descr="VN64080l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9759" y="2262688"/>
            <a:ext cx="2717800" cy="1561678"/>
          </a:xfrm>
          <a:prstGeom prst="rect">
            <a:avLst/>
          </a:prstGeom>
        </p:spPr>
      </p:pic>
      <p:pic>
        <p:nvPicPr>
          <p:cNvPr id="6" name="Picture 3" descr="rolling-stones-the-lips-500065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4859" y="3445563"/>
            <a:ext cx="2209800" cy="2895600"/>
          </a:xfrm>
          <a:prstGeom prst="rect">
            <a:avLst/>
          </a:prstGeom>
        </p:spPr>
      </p:pic>
      <p:pic>
        <p:nvPicPr>
          <p:cNvPr id="7" name="Content Placeholder 3" descr="minirok-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1334" y="221630"/>
            <a:ext cx="2567608" cy="1881265"/>
          </a:xfrm>
          <a:prstGeom prst="rect">
            <a:avLst/>
          </a:prstGeom>
        </p:spPr>
      </p:pic>
      <p:pic>
        <p:nvPicPr>
          <p:cNvPr id="8" name="Picture 3" descr="220px-The_Fabs.JPG">
            <a:extLst>
              <a:ext uri="{FF2B5EF4-FFF2-40B4-BE49-F238E27FC236}">
                <a16:creationId xmlns:a16="http://schemas.microsoft.com/office/drawing/2014/main" id="{3C703102-E493-424E-812F-F3023478F7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1390" y="4152766"/>
            <a:ext cx="2461260" cy="246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75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Examentraining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295525" y="2605772"/>
            <a:ext cx="76009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Nederlandse jeugdcultuur in de tweede helft van de jaren 60 van de twintigste eeuw</a:t>
            </a:r>
          </a:p>
        </p:txBody>
      </p:sp>
    </p:spTree>
    <p:extLst>
      <p:ext uri="{BB962C8B-B14F-4D97-AF65-F5344CB8AC3E}">
        <p14:creationId xmlns:p14="http://schemas.microsoft.com/office/powerpoint/2010/main" val="58375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>
                <a:solidFill>
                  <a:schemeClr val="bg1"/>
                </a:solidFill>
              </a:rPr>
              <a:t>Antwoorden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500" dirty="0">
                <a:solidFill>
                  <a:schemeClr val="bg1"/>
                </a:solidFill>
              </a:rPr>
              <a:t>I COUL EASILY FALL IN LOVE WITH YOU:</a:t>
            </a:r>
          </a:p>
          <a:p>
            <a:pPr marL="0" indent="0">
              <a:buNone/>
            </a:pPr>
            <a:r>
              <a:rPr lang="nl-NL" sz="1500" u="sng" dirty="0">
                <a:solidFill>
                  <a:schemeClr val="bg1"/>
                </a:solidFill>
              </a:rPr>
              <a:t>Doelgroep</a:t>
            </a:r>
            <a:r>
              <a:rPr lang="nl-NL" sz="1500" dirty="0">
                <a:solidFill>
                  <a:schemeClr val="bg1"/>
                </a:solidFill>
              </a:rPr>
              <a:t> behoudende jeugd, maar ook oudere generaties</a:t>
            </a:r>
            <a:br>
              <a:rPr lang="nl-NL" sz="1500" dirty="0">
                <a:solidFill>
                  <a:schemeClr val="bg1"/>
                </a:solidFill>
              </a:rPr>
            </a:br>
            <a:r>
              <a:rPr lang="nl-NL" sz="1500" u="sng" dirty="0">
                <a:solidFill>
                  <a:schemeClr val="bg1"/>
                </a:solidFill>
              </a:rPr>
              <a:t>Argumentatie:  </a:t>
            </a:r>
            <a:r>
              <a:rPr lang="nl-NL" sz="1500" dirty="0">
                <a:solidFill>
                  <a:schemeClr val="bg1"/>
                </a:solidFill>
              </a:rPr>
              <a:t> tekst is clichématig of tekst is zeer onschuldig van aard</a:t>
            </a:r>
          </a:p>
          <a:p>
            <a:pPr marL="0" indent="0">
              <a:buNone/>
            </a:pPr>
            <a:endParaRPr lang="nl-NL" sz="15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500" dirty="0">
              <a:solidFill>
                <a:schemeClr val="bg1"/>
              </a:solidFill>
            </a:endParaRPr>
          </a:p>
          <a:p>
            <a:r>
              <a:rPr lang="nl-NL" sz="1500" dirty="0">
                <a:solidFill>
                  <a:schemeClr val="bg1"/>
                </a:solidFill>
              </a:rPr>
              <a:t>I CAN’T GET NO SATISFACTION</a:t>
            </a:r>
          </a:p>
          <a:p>
            <a:pPr marL="0" indent="0">
              <a:buNone/>
            </a:pPr>
            <a:r>
              <a:rPr lang="nl-NL" sz="1500" u="sng" dirty="0">
                <a:solidFill>
                  <a:schemeClr val="bg1"/>
                </a:solidFill>
              </a:rPr>
              <a:t>Doelgroep: </a:t>
            </a:r>
            <a:r>
              <a:rPr lang="nl-NL" sz="1500" dirty="0">
                <a:solidFill>
                  <a:schemeClr val="bg1"/>
                </a:solidFill>
              </a:rPr>
              <a:t> rebellerende jeugd</a:t>
            </a:r>
          </a:p>
          <a:p>
            <a:pPr marL="0" indent="0">
              <a:buNone/>
            </a:pPr>
            <a:r>
              <a:rPr lang="nl-NL" sz="1500" u="sng" dirty="0">
                <a:solidFill>
                  <a:schemeClr val="bg1"/>
                </a:solidFill>
              </a:rPr>
              <a:t>Argumentatie: </a:t>
            </a:r>
            <a:r>
              <a:rPr lang="nl-NL" sz="1500" dirty="0">
                <a:solidFill>
                  <a:schemeClr val="bg1"/>
                </a:solidFill>
              </a:rPr>
              <a:t> tekst is rebels, zich afzetten tegen of gaat over onbehagen  wat betreft de (consumptie)maatschappij</a:t>
            </a:r>
            <a:endParaRPr lang="nl-NL" sz="15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5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0"/>
              <a:buChar char="n"/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nl-NL" sz="2400" b="1" dirty="0">
                <a:solidFill>
                  <a:srgbClr val="FF0000"/>
                </a:solidFill>
              </a:rPr>
              <a:t>I COULD EASILY</a:t>
            </a:r>
            <a:r>
              <a:rPr lang="nl-NL" sz="2400" b="1" dirty="0">
                <a:solidFill>
                  <a:schemeClr val="bg1"/>
                </a:solidFill>
              </a:rPr>
              <a:t>		                     </a:t>
            </a:r>
            <a:r>
              <a:rPr lang="nl-NL" sz="2400" b="1" dirty="0">
                <a:solidFill>
                  <a:srgbClr val="FF0000"/>
                </a:solidFill>
              </a:rPr>
              <a:t>GET NO SATISFACTION</a:t>
            </a:r>
          </a:p>
          <a:p>
            <a:pPr marL="0" indent="0">
              <a:buNone/>
              <a:defRPr/>
            </a:pPr>
            <a:endParaRPr lang="nl-NL" sz="135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nl-NL" sz="1350" dirty="0">
                <a:solidFill>
                  <a:schemeClr val="bg1"/>
                </a:solidFill>
              </a:rPr>
              <a:t>Intro met braaf achtergrondkoortje			       	 Instrumentaal intro</a:t>
            </a:r>
          </a:p>
          <a:p>
            <a:pPr marL="0" indent="0">
              <a:buNone/>
              <a:defRPr/>
            </a:pPr>
            <a:r>
              <a:rPr lang="nl-NL" sz="1350" dirty="0">
                <a:solidFill>
                  <a:schemeClr val="bg1"/>
                </a:solidFill>
              </a:rPr>
              <a:t>Gladde manier van zingen				       	 Ruigere manier van zingen</a:t>
            </a:r>
          </a:p>
          <a:p>
            <a:pPr marL="0" indent="0">
              <a:buNone/>
              <a:defRPr/>
            </a:pPr>
            <a:r>
              <a:rPr lang="nl-NL" sz="1350" dirty="0">
                <a:solidFill>
                  <a:schemeClr val="bg1"/>
                </a:solidFill>
              </a:rPr>
              <a:t>Clean gitaargeluid			      	   	 Vervormd gitaar geluid	</a:t>
            </a:r>
          </a:p>
          <a:p>
            <a:pPr marL="0" indent="0">
              <a:buNone/>
              <a:defRPr/>
            </a:pPr>
            <a:r>
              <a:rPr lang="nl-NL" sz="1350" dirty="0">
                <a:solidFill>
                  <a:schemeClr val="bg1"/>
                </a:solidFill>
              </a:rPr>
              <a:t>Drums meer op achtergrond		        		Drums op voorgrond,  							</a:t>
            </a:r>
            <a:r>
              <a:rPr lang="nl-NL" sz="1350">
                <a:solidFill>
                  <a:schemeClr val="bg1"/>
                </a:solidFill>
              </a:rPr>
              <a:t>	                                               aanwezig</a:t>
            </a:r>
            <a:r>
              <a:rPr lang="nl-NL" sz="1350" dirty="0">
                <a:solidFill>
                  <a:schemeClr val="bg1"/>
                </a:solidFill>
              </a:rPr>
              <a:t>/opzwepend</a:t>
            </a:r>
          </a:p>
          <a:p>
            <a:pPr marL="0" indent="0">
              <a:buNone/>
              <a:defRPr/>
            </a:pPr>
            <a:endParaRPr lang="nl-NL" sz="135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nl-NL" sz="1350" dirty="0">
                <a:solidFill>
                  <a:schemeClr val="bg1"/>
                </a:solidFill>
              </a:rPr>
              <a:t>Meer een meezinger met duidelijke structuur			Monotone zang met korte frases</a:t>
            </a:r>
          </a:p>
          <a:p>
            <a:pPr>
              <a:buFont typeface="Wingdings" charset="0"/>
              <a:buChar char="n"/>
              <a:defRPr/>
            </a:pP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500" b="1" dirty="0">
                <a:solidFill>
                  <a:schemeClr val="bg1"/>
                </a:solidFill>
              </a:rPr>
              <a:t>ANTWOORDEN</a:t>
            </a:r>
          </a:p>
        </p:txBody>
      </p:sp>
    </p:spTree>
    <p:extLst>
      <p:ext uri="{BB962C8B-B14F-4D97-AF65-F5344CB8AC3E}">
        <p14:creationId xmlns:p14="http://schemas.microsoft.com/office/powerpoint/2010/main" val="565778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355</Words>
  <Application>Microsoft Macintosh PowerPoint</Application>
  <PresentationFormat>Breedbeeld</PresentationFormat>
  <Paragraphs>83</Paragraphs>
  <Slides>17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Imprint MT Shadow</vt:lpstr>
      <vt:lpstr>Wingdings</vt:lpstr>
      <vt:lpstr>Office-thema</vt:lpstr>
      <vt:lpstr>Herhaling Massacultuur jaren 50/60/70</vt:lpstr>
      <vt:lpstr>  POPMUZIEK ALTIJD LINK MET JEUGDCULTUUR EN TIJDSBEELD  </vt:lpstr>
      <vt:lpstr>Jeugdcultuur geboren</vt:lpstr>
      <vt:lpstr>JAREN 50 AMERIKA</vt:lpstr>
      <vt:lpstr>Kenmerken Rock and Rollmuziek</vt:lpstr>
      <vt:lpstr>JAREN 60 ENGELAND</vt:lpstr>
      <vt:lpstr>Examentraining </vt:lpstr>
      <vt:lpstr>Antwoorden</vt:lpstr>
      <vt:lpstr>ANTWOORDEN</vt:lpstr>
      <vt:lpstr>JAREN 60: AMERIKA</vt:lpstr>
      <vt:lpstr>Free your mind and the rest will follow....</vt:lpstr>
      <vt:lpstr>PowerPoint-presentatie</vt:lpstr>
      <vt:lpstr>PowerPoint-presentatie</vt:lpstr>
      <vt:lpstr>Vraag 3</vt:lpstr>
      <vt:lpstr>PowerPoint-presentatie</vt:lpstr>
      <vt:lpstr>Vraag 5</vt:lpstr>
      <vt:lpstr>PowerPoint-presentatie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Herhaling Massacultuur jaren 50/60/70</dc:title>
  <dc:creator>Microsoft Office-gebruiker</dc:creator>
  <cp:lastModifiedBy>Microsoft Office User</cp:lastModifiedBy>
  <cp:revision>34</cp:revision>
  <dcterms:created xsi:type="dcterms:W3CDTF">2018-09-25T07:10:59Z</dcterms:created>
  <dcterms:modified xsi:type="dcterms:W3CDTF">2019-09-22T12:08:38Z</dcterms:modified>
</cp:coreProperties>
</file>